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3"/>
  </p:notesMasterIdLst>
  <p:handoutMasterIdLst>
    <p:handoutMasterId r:id="rId24"/>
  </p:handoutMasterIdLst>
  <p:sldIdLst>
    <p:sldId id="349" r:id="rId7"/>
    <p:sldId id="386" r:id="rId8"/>
    <p:sldId id="327" r:id="rId9"/>
    <p:sldId id="387" r:id="rId10"/>
    <p:sldId id="388" r:id="rId11"/>
    <p:sldId id="389" r:id="rId12"/>
    <p:sldId id="390" r:id="rId13"/>
    <p:sldId id="391" r:id="rId14"/>
    <p:sldId id="392" r:id="rId15"/>
    <p:sldId id="394" r:id="rId16"/>
    <p:sldId id="393" r:id="rId17"/>
    <p:sldId id="395" r:id="rId18"/>
    <p:sldId id="399" r:id="rId19"/>
    <p:sldId id="396" r:id="rId20"/>
    <p:sldId id="397" r:id="rId21"/>
    <p:sldId id="398" r:id="rId22"/>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330"/>
    <a:srgbClr val="F16F37"/>
    <a:srgbClr val="306199"/>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6" autoAdjust="0"/>
    <p:restoredTop sz="53159" autoAdjust="0"/>
  </p:normalViewPr>
  <p:slideViewPr>
    <p:cSldViewPr>
      <p:cViewPr varScale="1">
        <p:scale>
          <a:sx n="42" d="100"/>
          <a:sy n="42" d="100"/>
        </p:scale>
        <p:origin x="1104" y="84"/>
      </p:cViewPr>
      <p:guideLst>
        <p:guide orient="horz" pos="3072"/>
        <p:guide pos="5120"/>
      </p:guideLst>
    </p:cSldViewPr>
  </p:slideViewPr>
  <p:notesTextViewPr>
    <p:cViewPr>
      <p:scale>
        <a:sx n="3" d="2"/>
        <a:sy n="3" d="2"/>
      </p:scale>
      <p:origin x="0" y="-294"/>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1/20/2017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1/20/2017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v3.1</a:t>
            </a:r>
            <a:r>
              <a:rPr lang="en-US" baseline="0" dirty="0" smtClean="0"/>
              <a:t> 17 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need to discuss the idea of a reference type as opposed to a value type. This is one of those places where C# and Java diverge hence it’s important to insure we clearly understand the distinction between one and the other and why they’re important.</a:t>
            </a:r>
          </a:p>
          <a:p>
            <a:endParaRPr lang="en-US" baseline="0" dirty="0" smtClean="0"/>
          </a:p>
          <a:p>
            <a:r>
              <a:rPr lang="en-US" baseline="0" dirty="0" smtClean="0"/>
              <a:t>It may help to start from the Java perspective. In Java every piece of data is an object.  That is if we have a “3” in Java it’s not an integer; it’s an integer object.  Hence in Java it’s perfectly legal to have </a:t>
            </a:r>
            <a:r>
              <a:rPr lang="en-US" i="1" baseline="0" dirty="0" err="1" smtClean="0"/>
              <a:t>int</a:t>
            </a:r>
            <a:r>
              <a:rPr lang="en-US" i="1" baseline="0" dirty="0" smtClean="0"/>
              <a:t> v = null; </a:t>
            </a:r>
            <a:r>
              <a:rPr lang="en-US" i="0" baseline="0" dirty="0" smtClean="0"/>
              <a:t>In C# by contrast certain pieces of data are called value types.  An integer in C# is simply the integer with no object wrapped around it.  Hence </a:t>
            </a:r>
            <a:r>
              <a:rPr lang="en-US" i="1" baseline="0" dirty="0" err="1" smtClean="0"/>
              <a:t>int</a:t>
            </a:r>
            <a:r>
              <a:rPr lang="en-US" i="1" baseline="0" dirty="0" smtClean="0"/>
              <a:t> v = null; </a:t>
            </a:r>
            <a:r>
              <a:rPr lang="en-US" i="0" baseline="0" dirty="0" smtClean="0"/>
              <a:t>is illegal in C#.   This was a design decision taken by the designers of C# because using value types for certain data is more performant.  However, using objects for all data in Java is a bit more consistent and the rules about what can be done with Java data are also, as a consequence, more consistent.  </a:t>
            </a:r>
          </a:p>
          <a:p>
            <a:endParaRPr lang="en-US" i="0" baseline="0" dirty="0" smtClean="0"/>
          </a:p>
          <a:p>
            <a:r>
              <a:rPr lang="en-US" i="0" baseline="0" dirty="0" smtClean="0"/>
              <a:t>This has an impact on how we code C# in several cases.  We cannot have an unmodified </a:t>
            </a:r>
            <a:r>
              <a:rPr lang="en-US" i="0" baseline="0" dirty="0" err="1" smtClean="0"/>
              <a:t>DateTime</a:t>
            </a:r>
            <a:r>
              <a:rPr lang="en-US" i="0" baseline="0" dirty="0" smtClean="0"/>
              <a:t> assigned a null.  In order to have a </a:t>
            </a:r>
            <a:r>
              <a:rPr lang="en-US" i="0" baseline="0" dirty="0" err="1" smtClean="0"/>
              <a:t>DateTime</a:t>
            </a:r>
            <a:r>
              <a:rPr lang="en-US" i="0" baseline="0" dirty="0" smtClean="0"/>
              <a:t> which can be assigned a null value we must modify the type by specifying that it is </a:t>
            </a:r>
            <a:r>
              <a:rPr lang="en-US" i="0" baseline="0" dirty="0" err="1" smtClean="0"/>
              <a:t>nullable</a:t>
            </a:r>
            <a:r>
              <a:rPr lang="en-US" i="0" baseline="0" dirty="0" smtClean="0"/>
              <a:t>.  The declaration in this case would be </a:t>
            </a:r>
            <a:r>
              <a:rPr lang="en-US" i="1" baseline="0" dirty="0" err="1" smtClean="0"/>
              <a:t>DateTime</a:t>
            </a:r>
            <a:r>
              <a:rPr lang="en-US" i="1" baseline="0" dirty="0" smtClean="0"/>
              <a:t>? </a:t>
            </a:r>
            <a:r>
              <a:rPr lang="en-US" i="1" baseline="0" dirty="0" err="1" smtClean="0"/>
              <a:t>myDate</a:t>
            </a:r>
            <a:r>
              <a:rPr lang="en-US" i="1" baseline="0" dirty="0" smtClean="0"/>
              <a:t> = null;</a:t>
            </a:r>
            <a:r>
              <a:rPr lang="en-US" i="0" baseline="0" dirty="0" smtClean="0"/>
              <a:t> or something similar. </a:t>
            </a:r>
            <a:endParaRPr lang="en-US" i="0"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67867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16</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C# FUNDAMENTALS</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altLang="en-US" sz="8000" dirty="0" smtClean="0">
                <a:solidFill>
                  <a:srgbClr val="306199"/>
                </a:solidFill>
                <a:latin typeface="HelveticaNeueLT Pro 55 Roman" panose="020B0604020202020204" pitchFamily="34" charset="0"/>
              </a:rPr>
              <a:t>Loops</a:t>
            </a:r>
          </a:p>
          <a:p>
            <a:pPr algn="r"/>
            <a:r>
              <a:rPr lang="en-US" altLang="en-US" sz="4800" dirty="0" smtClean="0">
                <a:solidFill>
                  <a:srgbClr val="F16F37"/>
                </a:solidFill>
                <a:latin typeface="HelveticaNeueLT Pro 55 Roman" panose="020B0604020202020204" pitchFamily="34" charset="0"/>
              </a:rPr>
              <a:t>“Lather, rinse, repeat”</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1026" name="Picture 2" descr="http://3.bp.blogspot.com/-BMErex6oHR0/VakM0PEWd7I/AAAAAAAAApU/jeFT4OUevGU/s1600/Garnier_Ultimate_Blends_Marvellous_Transformer_Shampoo_400ml_14035225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5831"/>
            <a:ext cx="8915400"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784" y="0"/>
            <a:ext cx="162532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3" name="Group 2"/>
          <p:cNvGrpSpPr/>
          <p:nvPr/>
        </p:nvGrpSpPr>
        <p:grpSpPr>
          <a:xfrm>
            <a:off x="6756400" y="1845468"/>
            <a:ext cx="4516120" cy="5850732"/>
            <a:chOff x="6756400" y="1845468"/>
            <a:chExt cx="4516120" cy="5850732"/>
          </a:xfrm>
        </p:grpSpPr>
        <p:cxnSp>
          <p:nvCxnSpPr>
            <p:cNvPr id="9" name="Straight Arrow Connector 8"/>
            <p:cNvCxnSpPr>
              <a:stCxn id="5" idx="3"/>
            </p:cNvCxnSpPr>
            <p:nvPr/>
          </p:nvCxnSpPr>
          <p:spPr bwMode="auto">
            <a:xfrm>
              <a:off x="9499600" y="5147785"/>
              <a:ext cx="1447800" cy="0"/>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4" name="Group 13"/>
            <p:cNvGrpSpPr/>
            <p:nvPr/>
          </p:nvGrpSpPr>
          <p:grpSpPr>
            <a:xfrm>
              <a:off x="6756400" y="1845468"/>
              <a:ext cx="4516120" cy="5850732"/>
              <a:chOff x="6756400" y="1845468"/>
              <a:chExt cx="4516120" cy="5850732"/>
            </a:xfrm>
          </p:grpSpPr>
          <p:sp>
            <p:nvSpPr>
              <p:cNvPr id="4" name="Flowchart: Alternate Process 3"/>
              <p:cNvSpPr/>
              <p:nvPr/>
            </p:nvSpPr>
            <p:spPr bwMode="auto">
              <a:xfrm>
                <a:off x="6985000" y="1845468"/>
                <a:ext cx="2286000" cy="821531"/>
              </a:xfrm>
              <a:prstGeom prst="flowChartAlternateProcess">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Start</a:t>
                </a:r>
                <a:endParaRPr kumimoji="0" lang="en-US" sz="4200" b="0" i="0" u="none" strike="noStrike" cap="none" normalizeH="0" baseline="0" dirty="0">
                  <a:ln>
                    <a:noFill/>
                  </a:ln>
                  <a:solidFill>
                    <a:srgbClr val="306199"/>
                  </a:solidFill>
                  <a:effectLst/>
                  <a:latin typeface="Gill Sans" charset="0"/>
                  <a:ea typeface="ヒラギノ角ゴ ProN W3" charset="0"/>
                  <a:cs typeface="ヒラギノ角ゴ ProN W3" charset="0"/>
                  <a:sym typeface="Gill Sans" charset="0"/>
                </a:endParaRPr>
              </a:p>
            </p:txBody>
          </p:sp>
          <p:sp>
            <p:nvSpPr>
              <p:cNvPr id="5" name="Flowchart: Decision 4"/>
              <p:cNvSpPr/>
              <p:nvPr/>
            </p:nvSpPr>
            <p:spPr bwMode="auto">
              <a:xfrm>
                <a:off x="6756400" y="3907154"/>
                <a:ext cx="2743200" cy="2481262"/>
              </a:xfrm>
              <a:prstGeom prst="flowChartDecision">
                <a:avLst/>
              </a:prstGeom>
              <a:noFill/>
              <a:ln w="25400" cap="flat" cmpd="sng" algn="ctr">
                <a:solidFill>
                  <a:srgbClr val="F16F3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306199"/>
                    </a:solidFill>
                    <a:ea typeface="ヒラギノ角ゴ ProN W3" charset="0"/>
                    <a:cs typeface="ヒラギノ角ゴ ProN W3" charset="0"/>
                  </a:rPr>
                  <a:t>T</a:t>
                </a: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rue?</a:t>
                </a:r>
              </a:p>
            </p:txBody>
          </p:sp>
          <p:cxnSp>
            <p:nvCxnSpPr>
              <p:cNvPr id="7" name="Straight Arrow Connector 6"/>
              <p:cNvCxnSpPr>
                <a:stCxn id="4" idx="2"/>
              </p:cNvCxnSpPr>
              <p:nvPr/>
            </p:nvCxnSpPr>
            <p:spPr bwMode="auto">
              <a:xfrm>
                <a:off x="8128000" y="2666999"/>
                <a:ext cx="0" cy="1269207"/>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stCxn id="5" idx="2"/>
              </p:cNvCxnSpPr>
              <p:nvPr/>
            </p:nvCxnSpPr>
            <p:spPr bwMode="auto">
              <a:xfrm>
                <a:off x="8128000" y="6388416"/>
                <a:ext cx="0" cy="1307784"/>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8128000" y="6616539"/>
                <a:ext cx="1676400" cy="738664"/>
              </a:xfrm>
              <a:prstGeom prst="rect">
                <a:avLst/>
              </a:prstGeom>
              <a:noFill/>
            </p:spPr>
            <p:txBody>
              <a:bodyPr wrap="square" rtlCol="0">
                <a:spAutoFit/>
              </a:bodyPr>
              <a:lstStyle/>
              <a:p>
                <a:r>
                  <a:rPr lang="en-US" dirty="0" smtClean="0">
                    <a:solidFill>
                      <a:srgbClr val="306199"/>
                    </a:solidFill>
                  </a:rPr>
                  <a:t>No</a:t>
                </a:r>
                <a:endParaRPr lang="en-US" dirty="0">
                  <a:solidFill>
                    <a:srgbClr val="306199"/>
                  </a:solidFill>
                </a:endParaRPr>
              </a:p>
            </p:txBody>
          </p:sp>
          <p:sp>
            <p:nvSpPr>
              <p:cNvPr id="16" name="TextBox 15"/>
              <p:cNvSpPr txBox="1"/>
              <p:nvPr/>
            </p:nvSpPr>
            <p:spPr>
              <a:xfrm>
                <a:off x="9596120" y="4409121"/>
                <a:ext cx="1676400" cy="738664"/>
              </a:xfrm>
              <a:prstGeom prst="rect">
                <a:avLst/>
              </a:prstGeom>
              <a:noFill/>
            </p:spPr>
            <p:txBody>
              <a:bodyPr wrap="square" rtlCol="0">
                <a:spAutoFit/>
              </a:bodyPr>
              <a:lstStyle/>
              <a:p>
                <a:r>
                  <a:rPr lang="en-US" dirty="0" smtClean="0">
                    <a:solidFill>
                      <a:srgbClr val="306199"/>
                    </a:solidFill>
                  </a:rPr>
                  <a:t>Yes</a:t>
                </a:r>
                <a:endParaRPr lang="en-US" dirty="0">
                  <a:solidFill>
                    <a:srgbClr val="306199"/>
                  </a:solidFill>
                </a:endParaRPr>
              </a:p>
            </p:txBody>
          </p:sp>
        </p:grpSp>
      </p:grpSp>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Reference vs. Value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0" name="Group 9"/>
          <p:cNvGrpSpPr/>
          <p:nvPr/>
        </p:nvGrpSpPr>
        <p:grpSpPr>
          <a:xfrm>
            <a:off x="3860800" y="2667000"/>
            <a:ext cx="8534400" cy="2514600"/>
            <a:chOff x="3860800" y="2667000"/>
            <a:chExt cx="8534400" cy="2514600"/>
          </a:xfrm>
        </p:grpSpPr>
        <p:sp>
          <p:nvSpPr>
            <p:cNvPr id="3" name="Rectangle 2"/>
            <p:cNvSpPr/>
            <p:nvPr/>
          </p:nvSpPr>
          <p:spPr>
            <a:xfrm>
              <a:off x="4470400" y="3157538"/>
              <a:ext cx="902811" cy="1569660"/>
            </a:xfrm>
            <a:prstGeom prst="rect">
              <a:avLst/>
            </a:prstGeom>
            <a:noFill/>
          </p:spPr>
          <p:txBody>
            <a:bodyPr wrap="none" lIns="91440" tIns="45720" rIns="91440" bIns="45720">
              <a:spAutoFit/>
            </a:bodyPr>
            <a:lstStyle/>
            <a:p>
              <a:pPr algn="ctr"/>
              <a:r>
                <a:rPr lang="en-US" sz="9600" b="1" dirty="0">
                  <a:ln w="6600">
                    <a:solidFill>
                      <a:schemeClr val="accent2"/>
                    </a:solidFill>
                    <a:prstDash val="solid"/>
                  </a:ln>
                  <a:noFill/>
                  <a:effectLst>
                    <a:outerShdw dist="38100" dir="2700000" algn="tl" rotWithShape="0">
                      <a:schemeClr val="accent2"/>
                    </a:outerShdw>
                  </a:effectLst>
                  <a:latin typeface="HelveticaNeueLT Pro 55 Roman" panose="020B0604020202020204" pitchFamily="34" charset="0"/>
                </a:rPr>
                <a:t>3</a:t>
              </a:r>
              <a:endParaRPr lang="en-US" sz="9600" b="1" cap="none" spc="0" dirty="0">
                <a:ln w="6600">
                  <a:solidFill>
                    <a:schemeClr val="accent2"/>
                  </a:solidFill>
                  <a:prstDash val="solid"/>
                </a:ln>
                <a:noFill/>
                <a:effectLst>
                  <a:outerShdw dist="38100" dir="2700000" algn="tl" rotWithShape="0">
                    <a:schemeClr val="accent2"/>
                  </a:outerShdw>
                </a:effectLst>
                <a:latin typeface="HelveticaNeueLT Pro 55 Roman" panose="020B0604020202020204" pitchFamily="34" charset="0"/>
              </a:endParaRPr>
            </a:p>
          </p:txBody>
        </p:sp>
        <p:sp>
          <p:nvSpPr>
            <p:cNvPr id="15" name="Rectangle 14"/>
            <p:cNvSpPr/>
            <p:nvPr/>
          </p:nvSpPr>
          <p:spPr>
            <a:xfrm>
              <a:off x="10795000" y="3157538"/>
              <a:ext cx="902811" cy="1569660"/>
            </a:xfrm>
            <a:prstGeom prst="rect">
              <a:avLst/>
            </a:prstGeom>
            <a:solidFill>
              <a:schemeClr val="bg1"/>
            </a:solidFill>
          </p:spPr>
          <p:txBody>
            <a:bodyPr wrap="none" lIns="91440" tIns="45720" rIns="91440" bIns="45720">
              <a:spAutoFit/>
            </a:bodyPr>
            <a:lstStyle/>
            <a:p>
              <a:pPr algn="ctr"/>
              <a:r>
                <a:rPr lang="en-US" sz="9600" b="1" dirty="0">
                  <a:ln w="6600">
                    <a:solidFill>
                      <a:schemeClr val="accent2"/>
                    </a:solidFill>
                    <a:prstDash val="solid"/>
                  </a:ln>
                  <a:solidFill>
                    <a:srgbClr val="F16F37"/>
                  </a:solidFill>
                  <a:effectLst>
                    <a:outerShdw dist="38100" dir="2700000" algn="tl" rotWithShape="0">
                      <a:schemeClr val="accent2"/>
                    </a:outerShdw>
                  </a:effectLst>
                  <a:latin typeface="HelveticaNeueLT Pro 55 Roman" panose="020B0604020202020204" pitchFamily="34" charset="0"/>
                </a:rPr>
                <a:t>3</a:t>
              </a:r>
              <a:endParaRPr lang="en-US" sz="9600" b="1" cap="none" spc="0" dirty="0">
                <a:ln w="6600">
                  <a:solidFill>
                    <a:schemeClr val="accent2"/>
                  </a:solidFill>
                  <a:prstDash val="solid"/>
                </a:ln>
                <a:solidFill>
                  <a:srgbClr val="F16F37"/>
                </a:solidFill>
                <a:effectLst>
                  <a:outerShdw dist="38100" dir="2700000" algn="tl" rotWithShape="0">
                    <a:schemeClr val="accent2"/>
                  </a:outerShdw>
                </a:effectLst>
                <a:latin typeface="HelveticaNeueLT Pro 55 Roman" panose="020B0604020202020204" pitchFamily="34" charset="0"/>
              </a:endParaRPr>
            </a:p>
          </p:txBody>
        </p:sp>
        <p:sp>
          <p:nvSpPr>
            <p:cNvPr id="6" name="Rectangle 5"/>
            <p:cNvSpPr/>
            <p:nvPr/>
          </p:nvSpPr>
          <p:spPr bwMode="auto">
            <a:xfrm>
              <a:off x="3860800" y="2667000"/>
              <a:ext cx="8534400" cy="2514600"/>
            </a:xfrm>
            <a:prstGeom prst="rect">
              <a:avLst/>
            </a:prstGeom>
            <a:noFill/>
            <a:ln w="101600" cap="flat" cmpd="sng" algn="ctr">
              <a:solidFill>
                <a:srgbClr val="F0733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426048084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32" y="0"/>
            <a:ext cx="16277336" cy="9753600"/>
            <a:chOff x="2032" y="0"/>
            <a:chExt cx="16277336" cy="97536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 y="0"/>
              <a:ext cx="7897368" cy="9753600"/>
            </a:xfrm>
            <a:prstGeom prst="rect">
              <a:avLst/>
            </a:prstGeom>
            <a:ln w="50800">
              <a:solidFill>
                <a:srgbClr val="F16F37"/>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400" y="0"/>
              <a:ext cx="8379968" cy="9753600"/>
            </a:xfrm>
            <a:prstGeom prst="rect">
              <a:avLst/>
            </a:prstGeom>
            <a:ln w="50800">
              <a:solidFill>
                <a:srgbClr val="F16F37"/>
              </a:solidFill>
            </a:ln>
          </p:spPr>
        </p:pic>
      </p:grpSp>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Right Arrow 2"/>
          <p:cNvSpPr/>
          <p:nvPr/>
        </p:nvSpPr>
        <p:spPr bwMode="auto">
          <a:xfrm>
            <a:off x="5765800" y="5486400"/>
            <a:ext cx="978408" cy="484632"/>
          </a:xfrm>
          <a:prstGeom prst="right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041958"/>
              </p:ext>
            </p:extLst>
          </p:nvPr>
        </p:nvGraphicFramePr>
        <p:xfrm>
          <a:off x="6744208" y="3168745"/>
          <a:ext cx="3403600" cy="2838450"/>
        </p:xfrm>
        <a:graphic>
          <a:graphicData uri="http://schemas.openxmlformats.org/drawingml/2006/table">
            <a:tbl>
              <a:tblPr/>
              <a:tblGrid>
                <a:gridCol w="3403600"/>
              </a:tblGrid>
              <a:tr h="581025">
                <a:tc>
                  <a:txBody>
                    <a:bodyPr/>
                    <a:lstStyle/>
                    <a:p>
                      <a:pPr algn="l" fontAlgn="b"/>
                      <a:r>
                        <a:rPr lang="en-US" sz="3600" b="0" i="0" u="none" strike="noStrike" dirty="0">
                          <a:solidFill>
                            <a:srgbClr val="306199"/>
                          </a:solidFill>
                          <a:effectLst/>
                          <a:latin typeface="HelveticaNeueLT Pro 55 Roman" panose="020B0604020202020204" pitchFamily="34" charset="0"/>
                        </a:rPr>
                        <a:t>Button</a:t>
                      </a:r>
                    </a:p>
                  </a:txBody>
                  <a:tcPr marL="9525" marR="9525" marT="9525" marB="0" anchor="b">
                    <a:lnL w="19050" cap="flat" cmpd="sng" algn="ctr">
                      <a:solidFill>
                        <a:srgbClr val="306199"/>
                      </a:solidFill>
                      <a:prstDash val="solid"/>
                      <a:round/>
                      <a:headEnd type="none" w="med" len="med"/>
                      <a:tailEnd type="none" w="med" len="med"/>
                    </a:lnL>
                    <a:lnR w="190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19050" cap="flat" cmpd="sng" algn="ctr">
                      <a:solidFill>
                        <a:srgbClr val="306199"/>
                      </a:solidFill>
                      <a:prstDash val="solid"/>
                      <a:round/>
                      <a:headEnd type="none" w="med" len="med"/>
                      <a:tailEnd type="none" w="med" len="med"/>
                    </a:lnB>
                  </a:tcPr>
                </a:tc>
              </a:tr>
              <a:tr h="571500">
                <a:tc>
                  <a:txBody>
                    <a:bodyPr/>
                    <a:lstStyle/>
                    <a:p>
                      <a:pPr algn="l" fontAlgn="b"/>
                      <a:r>
                        <a:rPr lang="en-US" sz="3600" b="0" i="0" u="none" strike="noStrike">
                          <a:solidFill>
                            <a:srgbClr val="306199"/>
                          </a:solidFill>
                          <a:effectLst/>
                          <a:latin typeface="HelveticaNeueLT Pro 55 Roman" panose="020B0604020202020204" pitchFamily="34" charset="0"/>
                        </a:rPr>
                        <a:t>- Color</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Location</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ClickState</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dirty="0">
                          <a:solidFill>
                            <a:srgbClr val="306199"/>
                          </a:solidFill>
                          <a:effectLst/>
                          <a:latin typeface="HelveticaNeueLT Pro 55 Roman" panose="020B0604020202020204" pitchFamily="34" charset="0"/>
                        </a:rPr>
                        <a:t>&lt;</a:t>
                      </a:r>
                      <a:r>
                        <a:rPr lang="en-US" sz="3600" b="0" i="0" u="none" strike="noStrike" dirty="0" err="1">
                          <a:solidFill>
                            <a:srgbClr val="306199"/>
                          </a:solidFill>
                          <a:effectLst/>
                          <a:latin typeface="HelveticaNeueLT Pro 55 Roman" panose="020B0604020202020204" pitchFamily="34" charset="0"/>
                        </a:rPr>
                        <a:t>OnClick</a:t>
                      </a:r>
                      <a:r>
                        <a:rPr lang="en-US" sz="3600" b="0" i="0" u="none" strike="noStrike" dirty="0">
                          <a:solidFill>
                            <a:srgbClr val="306199"/>
                          </a:solidFill>
                          <a:effectLst/>
                          <a:latin typeface="HelveticaNeueLT Pro 55 Roman" panose="020B0604020202020204" pitchFamily="34" charset="0"/>
                        </a:rPr>
                        <a:t>&gt;</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6189</TotalTime>
  <Pages>0</Pages>
  <Words>5179</Words>
  <Characters>0</Characters>
  <Application>Microsoft Office PowerPoint</Application>
  <PresentationFormat>Custom</PresentationFormat>
  <Lines>0</Lines>
  <Paragraphs>302</Paragraphs>
  <Slides>16</Slides>
  <Notes>16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16</vt:i4>
      </vt:variant>
    </vt:vector>
  </HeadingPairs>
  <TitlesOfParts>
    <vt:vector size="37" baseType="lpstr">
      <vt:lpstr>ＭＳ Ｐゴシック</vt:lpstr>
      <vt:lpstr>ＭＳ Ｐゴシック</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235</cp:revision>
  <cp:lastPrinted>2015-06-12T20:06:24Z</cp:lastPrinted>
  <dcterms:modified xsi:type="dcterms:W3CDTF">2017-01-20T15:10:22Z</dcterms:modified>
</cp:coreProperties>
</file>